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77" r:id="rId2"/>
    <p:sldId id="269" r:id="rId3"/>
    <p:sldId id="270" r:id="rId4"/>
    <p:sldId id="256" r:id="rId5"/>
    <p:sldId id="258" r:id="rId6"/>
    <p:sldId id="271" r:id="rId7"/>
    <p:sldId id="259" r:id="rId8"/>
    <p:sldId id="272" r:id="rId9"/>
    <p:sldId id="261" r:id="rId10"/>
    <p:sldId id="273" r:id="rId11"/>
    <p:sldId id="262" r:id="rId12"/>
    <p:sldId id="274" r:id="rId13"/>
    <p:sldId id="263" r:id="rId14"/>
    <p:sldId id="264" r:id="rId15"/>
    <p:sldId id="265" r:id="rId16"/>
    <p:sldId id="266" r:id="rId17"/>
    <p:sldId id="267" r:id="rId18"/>
    <p:sldId id="278" r:id="rId19"/>
    <p:sldId id="268" r:id="rId20"/>
    <p:sldId id="279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9AFD9-7FA3-48E8-B49F-B20C9737C68E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68B25-B85B-4AF6-8041-0A02BBF96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35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320BD-209C-4DBD-A17C-3EBB635E3BFB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1DF93-3435-4EFB-8E2A-C62C0B04D5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9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hmm.org/confront-antisemitism/antisemitism-podcast/david-draiman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ushmm.org/confront-antisemitism/antisemitism-podcast/frank-meeink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Fresco in St Paul's Church in </a:t>
            </a:r>
            <a:r>
              <a:rPr lang="en-US" dirty="0" err="1" smtClean="0"/>
              <a:t>Sandomierz</a:t>
            </a:r>
            <a:r>
              <a:rPr lang="en-US" dirty="0" smtClean="0"/>
              <a:t>, Poland, depicting blood libel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1DF93-3435-4EFB-8E2A-C62C0B04D55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30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"Holocaust History." Antisemitism in History: Racial Antisemitism, 1875–1945. Accessed April 23, 2013. http://www.ushmm.org/wlc/en/article.php?ModuleId=10007171.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1DF93-3435-4EFB-8E2A-C62C0B04D55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53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hlinkClick r:id="rId3"/>
              </a:rPr>
              <a:t>Podcast</a:t>
            </a:r>
          </a:p>
          <a:p>
            <a:r>
              <a:rPr lang="en-US" b="1" dirty="0" smtClean="0">
                <a:hlinkClick r:id="rId3"/>
              </a:rPr>
              <a:t>David Draiman</a:t>
            </a:r>
            <a:endParaRPr lang="en-US" b="1" dirty="0" smtClean="0"/>
          </a:p>
          <a:p>
            <a:r>
              <a:rPr lang="en-US" dirty="0" smtClean="0"/>
              <a:t>February 2, 2012</a:t>
            </a:r>
          </a:p>
          <a:p>
            <a:r>
              <a:rPr lang="en-US" dirty="0" smtClean="0"/>
              <a:t>As </a:t>
            </a:r>
            <a:r>
              <a:rPr lang="en-US" dirty="0" err="1" smtClean="0"/>
              <a:t>frontman</a:t>
            </a:r>
            <a:r>
              <a:rPr lang="en-US" dirty="0" smtClean="0"/>
              <a:t> for the multi-platinum hard-rock band Disturbed, David </a:t>
            </a:r>
            <a:r>
              <a:rPr lang="en-US" dirty="0" err="1" smtClean="0"/>
              <a:t>Draiman</a:t>
            </a:r>
            <a:r>
              <a:rPr lang="en-US" dirty="0" smtClean="0"/>
              <a:t> writes songs that are often personal and political. As a kid, he was drawn into occasional fistfights over anti-Jewish remarks. As an adult, he addresses Holocaust denial and antisemitism in his song "Never Again.”</a:t>
            </a:r>
          </a:p>
          <a:p>
            <a:r>
              <a:rPr lang="en-US" b="1" dirty="0" smtClean="0">
                <a:hlinkClick r:id="rId4"/>
              </a:rPr>
              <a:t>Frank Meeink</a:t>
            </a:r>
            <a:endParaRPr lang="en-US" b="1" dirty="0" smtClean="0"/>
          </a:p>
          <a:p>
            <a:r>
              <a:rPr lang="en-US" dirty="0" smtClean="0"/>
              <a:t>March 3, 2011</a:t>
            </a:r>
          </a:p>
          <a:p>
            <a:r>
              <a:rPr lang="en-US" dirty="0" smtClean="0"/>
              <a:t>In his book </a:t>
            </a:r>
            <a:r>
              <a:rPr lang="en-US" i="1" dirty="0" smtClean="0"/>
              <a:t>Autobiography of a Recovering Skinhead</a:t>
            </a:r>
            <a:r>
              <a:rPr lang="en-US" dirty="0" smtClean="0"/>
              <a:t>, Frank </a:t>
            </a:r>
            <a:r>
              <a:rPr lang="en-US" dirty="0" err="1" smtClean="0"/>
              <a:t>Meeink</a:t>
            </a:r>
            <a:r>
              <a:rPr lang="en-US" dirty="0" smtClean="0"/>
              <a:t> describes with brutal honesty his descent into bigotry and violence as a teenage neo-Nazi. Through some surprising personal encounters, </a:t>
            </a:r>
            <a:r>
              <a:rPr lang="en-US" dirty="0" err="1" smtClean="0"/>
              <a:t>Meeink</a:t>
            </a:r>
            <a:r>
              <a:rPr lang="en-US" dirty="0" smtClean="0"/>
              <a:t> came to reject his beliefs and become an advocate for tolerance and diversity.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1DF93-3435-4EFB-8E2A-C62C0B04D55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Yad</a:t>
            </a:r>
            <a:r>
              <a:rPr lang="en-US" dirty="0" smtClean="0"/>
              <a:t> </a:t>
            </a:r>
            <a:r>
              <a:rPr lang="en-US" dirty="0" err="1" smtClean="0"/>
              <a:t>Vashem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word is an example of the Jew haters tried to act scholarly</a:t>
            </a:r>
            <a:r>
              <a:rPr lang="en-US" baseline="0" dirty="0" smtClean="0"/>
              <a:t> /scientific </a:t>
            </a:r>
          </a:p>
          <a:p>
            <a:endParaRPr lang="en-US" baseline="0" dirty="0" smtClean="0"/>
          </a:p>
          <a:p>
            <a:r>
              <a:rPr lang="en-US" baseline="0" dirty="0" smtClean="0"/>
              <a:t>Racial Antisemitism – social Darwinism- Jews and inferior race- since it is genetic can’t be changed through assimilations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1DF93-3435-4EFB-8E2A-C62C0B04D55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cultures worship idols</a:t>
            </a:r>
            <a:r>
              <a:rPr lang="en-US" baseline="0" dirty="0" smtClean="0"/>
              <a:t> or gods they could see or depict </a:t>
            </a:r>
          </a:p>
          <a:p>
            <a:endParaRPr lang="en-US" baseline="0" dirty="0" smtClean="0"/>
          </a:p>
          <a:p>
            <a:r>
              <a:rPr lang="en-US" baseline="0" dirty="0" smtClean="0"/>
              <a:t>Generally when a people was conquered they adopted the new gods- Jews did not- which set them apart</a:t>
            </a:r>
          </a:p>
          <a:p>
            <a:endParaRPr lang="en-US" baseline="0" dirty="0" smtClean="0"/>
          </a:p>
          <a:p>
            <a:r>
              <a:rPr lang="en-US" baseline="0" dirty="0" smtClean="0"/>
              <a:t>Persians- Jews seen as lazy because the refused to work one day a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1DF93-3435-4EFB-8E2A-C62C0B04D55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question of whether the Jews of the day were responsible implies a much great Jewish unity and</a:t>
            </a:r>
            <a:r>
              <a:rPr lang="en-US" baseline="0" dirty="0" smtClean="0"/>
              <a:t> influence on Roman decisions than history shows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1DF93-3435-4EFB-8E2A-C62C0B04D55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Church as in church structure. </a:t>
            </a:r>
          </a:p>
          <a:p>
            <a:r>
              <a:rPr lang="en-US" dirty="0" smtClean="0"/>
              <a:t>Gospels implied Jews groups worked with Pontius</a:t>
            </a:r>
            <a:r>
              <a:rPr lang="en-US" baseline="0" dirty="0" smtClean="0"/>
              <a:t> Pilate- written 40-70 years after Jesus’ death, may have been influenced by the setting in which Christians no longer saw themselves as Jews </a:t>
            </a:r>
          </a:p>
          <a:p>
            <a:r>
              <a:rPr lang="en-US" baseline="0" dirty="0" smtClean="0"/>
              <a:t>Galatians – Mosaic Law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1DF93-3435-4EFB-8E2A-C62C0B04D55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Constantine's conversion Rubens</a:t>
            </a:r>
          </a:p>
          <a:p>
            <a:endParaRPr lang="en-US" i="1" dirty="0" smtClean="0"/>
          </a:p>
          <a:p>
            <a:r>
              <a:rPr lang="en-US" i="0" dirty="0" smtClean="0"/>
              <a:t>Gave</a:t>
            </a:r>
            <a:r>
              <a:rPr lang="en-US" i="0" baseline="0" dirty="0" smtClean="0"/>
              <a:t> Christians the right to worship, built churches – begin of the formal organization of the Christian church- no long rag tag groups meeting in homes</a:t>
            </a:r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1DF93-3435-4EFB-8E2A-C62C0B04D55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St. A saw Jews</a:t>
            </a:r>
            <a:r>
              <a:rPr lang="en-US" baseline="0" dirty="0" smtClean="0"/>
              <a:t> as a constant reminder  that Christianity had replaced Judaism as the true faith, their loss of power showed what happened when you reject God’s truth</a:t>
            </a:r>
          </a:p>
          <a:p>
            <a:r>
              <a:rPr lang="en-US" baseline="0" dirty="0" smtClean="0"/>
              <a:t>Showing contempt for Jews became away of affirming faith</a:t>
            </a:r>
          </a:p>
          <a:p>
            <a:r>
              <a:rPr lang="en-US" baseline="0" dirty="0" smtClean="0"/>
              <a:t>France- custom of assaulting Jews at Easter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1DF93-3435-4EFB-8E2A-C62C0B04D55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Highlight-</a:t>
            </a:r>
            <a:r>
              <a:rPr lang="en-US" baseline="0" dirty="0" smtClean="0"/>
              <a:t> this is a political move!! Pre- printing press- “</a:t>
            </a:r>
            <a:r>
              <a:rPr lang="en-US" baseline="0" smtClean="0"/>
              <a:t>dark ages”</a:t>
            </a:r>
            <a:endParaRPr lang="en-US" smtClean="0"/>
          </a:p>
          <a:p>
            <a:endParaRPr lang="en-US" dirty="0" smtClean="0"/>
          </a:p>
          <a:p>
            <a:r>
              <a:rPr lang="en-US" dirty="0" smtClean="0"/>
              <a:t>Sent out to fight God’s enemies including Jews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1DF93-3435-4EFB-8E2A-C62C0B04D55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Blood believed to</a:t>
            </a:r>
            <a:r>
              <a:rPr lang="en-US" baseline="0" dirty="0" smtClean="0"/>
              <a:t> be a source of power, </a:t>
            </a:r>
          </a:p>
          <a:p>
            <a:r>
              <a:rPr lang="en-US" baseline="0" dirty="0" smtClean="0"/>
              <a:t>Jews- blood contains the spirit of a human</a:t>
            </a:r>
          </a:p>
          <a:p>
            <a:r>
              <a:rPr lang="en-US" baseline="0" dirty="0" smtClean="0"/>
              <a:t>Jewish dietary laws 0 animals slaughtered in a way that the blood drains quickly- not to come in contact with blood</a:t>
            </a:r>
          </a:p>
          <a:p>
            <a:r>
              <a:rPr lang="en-US" baseline="0" dirty="0" smtClean="0"/>
              <a:t>Christmas Day 1235- Fulda Germany – Jews accused of murdering 5 children for their blood- why make the lie children- some how worse!</a:t>
            </a:r>
          </a:p>
          <a:p>
            <a:r>
              <a:rPr lang="en-US" baseline="0" dirty="0" smtClean="0"/>
              <a:t>Miller and wife- come home to find mill burned, 5 sons dead- blame the Jews- murdered the boys- put blood in waxed bags. Why?? Doesn’t matter</a:t>
            </a:r>
          </a:p>
          <a:p>
            <a:r>
              <a:rPr lang="en-US" baseline="0" dirty="0" smtClean="0"/>
              <a:t>Took kids bodies to Frederick II – told story the whole way- Frederick could find no  evidence –absolved of crime- ignored</a:t>
            </a:r>
          </a:p>
          <a:p>
            <a:r>
              <a:rPr lang="en-US" baseline="0" dirty="0" smtClean="0"/>
              <a:t>Pope Gregory X agreed- none the less- the rumor spread (students will get this- the more sensational- the more a rumor spreads)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1DF93-3435-4EFB-8E2A-C62C0B04D55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3E3FF-1DD1-42C6-9735-8B21EA177885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2F3B78-6737-480E-BC98-B51DC9292C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3E3FF-1DD1-42C6-9735-8B21EA177885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3B78-6737-480E-BC98-B51DC9292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3E3FF-1DD1-42C6-9735-8B21EA177885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3B78-6737-480E-BC98-B51DC9292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3E3FF-1DD1-42C6-9735-8B21EA177885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3B78-6737-480E-BC98-B51DC9292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3E3FF-1DD1-42C6-9735-8B21EA177885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3B78-6737-480E-BC98-B51DC9292C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3E3FF-1DD1-42C6-9735-8B21EA177885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3B78-6737-480E-BC98-B51DC9292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3E3FF-1DD1-42C6-9735-8B21EA177885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3B78-6737-480E-BC98-B51DC9292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3E3FF-1DD1-42C6-9735-8B21EA177885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3B78-6737-480E-BC98-B51DC9292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3E3FF-1DD1-42C6-9735-8B21EA177885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3B78-6737-480E-BC98-B51DC9292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3E3FF-1DD1-42C6-9735-8B21EA177885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3B78-6737-480E-BC98-B51DC9292C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3E3FF-1DD1-42C6-9735-8B21EA177885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3B78-6737-480E-BC98-B51DC9292C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E23E3FF-1DD1-42C6-9735-8B21EA177885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62F3B78-6737-480E-BC98-B51DC9292C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google.com/url?sa=i&amp;rct=j&amp;q=&amp;esrc=s&amp;frm=1&amp;source=images&amp;cd=&amp;cad=rja&amp;docid=44mhT_rRE_Sq4M&amp;tbnid=Xx_CykvBNAvjHM:&amp;ved=0CAUQjRw&amp;url=http://infothread.org/Weapons%2Band%2BMilitary/Propaganda%2BPosters/WWII%2BNazi%2BPropaganda%2BPosters/page9/&amp;ei=LI7VUv39BsiAogS6n4DYDA&amp;bvm=bv.59378465,d.cGU&amp;psig=AFQjCNGtVUp-eS0XDu5knTJ_zKP8muZUpQ&amp;ust=1389813663349925" TargetMode="External"/><Relationship Id="rId7" Type="http://schemas.openxmlformats.org/officeDocument/2006/relationships/hyperlink" Target="http://www.google.com/url?sa=i&amp;rct=j&amp;q=&amp;esrc=s&amp;frm=1&amp;source=images&amp;cd=&amp;cad=rja&amp;docid=jvdrh8S4HzU__M&amp;tbnid=ZleDoGoqiLEGbM:&amp;ved=0CAUQjRw&amp;url=http://www.nobeliefs.com/mementoes.htm&amp;ei=h47VUseDGsztoAS9pYGIDg&amp;bvm=bv.59378465,d.cGU&amp;psig=AFQjCNELf3RuqILipXzad_bm9f1HjxSVSg&amp;ust=138981372478056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m/url?sa=i&amp;rct=j&amp;q=&amp;esrc=s&amp;frm=1&amp;source=images&amp;cd=&amp;cad=rja&amp;docid=uM1wDBBLfKGlKM&amp;tbnid=PdCkI_9ApRjCqM:&amp;ved=0CAUQjRw&amp;url=http://www.ushmm.org/wlc/article.php?ModuleId%3D10007819&amp;ei=RI7VUoLCFs3eoATy04C4CQ&amp;bvm=bv.59378465,d.cGU&amp;psig=AFQjCNGtVUp-eS0XDu5knTJ_zKP8muZUpQ&amp;ust=1389813663349925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Henry+ford&amp;source=images&amp;cd=&amp;cad=rja&amp;docid=76IwEPKT2Ev0aM&amp;tbnid=OzFFn0IVsH-NxM:&amp;ved=0CAUQjRw&amp;url=http://www.americanautomove.com/henry-ford-and-the-history-of-the-automobile-assembly-line/&amp;ei=BAJ3UfHyHoeJiwK-hIHwAg&amp;bvm=bv.45580626,d.cGE&amp;psig=AFQjCNEl3Euc5YxNjxV6rUSylgKuMpAPSw&amp;ust=1366840190624302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e.nj.us/education/holocaust/curriculu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Teaching the History of Antisemitism</a:t>
            </a:r>
            <a:endParaRPr lang="en-US" dirty="0"/>
          </a:p>
        </p:txBody>
      </p:sp>
      <p:pic>
        <p:nvPicPr>
          <p:cNvPr id="1026" name="Picture 2" descr="https://encrypted-tbn2.gstatic.com/images?q=tbn:ANd9GcTVROoWS_yQsIx51oM9PH4zcTJDKRZQZ-h0VdumofmeFzeHHaqy6Q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"/>
            <a:ext cx="1656425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ushmm.org/lcmedia/photo/lc/image/17/17401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04800"/>
            <a:ext cx="1795566" cy="24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nobeliefs.com/mementoes/ChildrenCross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290" y="304800"/>
            <a:ext cx="1939599" cy="250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6949"/>
            <a:ext cx="20955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92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Constantine 312 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 Roman Persecution of Christianity</a:t>
            </a:r>
          </a:p>
          <a:p>
            <a:r>
              <a:rPr lang="en-US" dirty="0" smtClean="0"/>
              <a:t>Saw Jews as dangerous</a:t>
            </a:r>
          </a:p>
          <a:p>
            <a:r>
              <a:rPr lang="en-US" dirty="0" smtClean="0"/>
              <a:t>Subsequent leaders embrace Christianity- spread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495800"/>
            <a:ext cx="2565400" cy="1970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 Jewish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500’s- Laws protect Christians from Jewish “contamination”</a:t>
            </a:r>
          </a:p>
          <a:p>
            <a:r>
              <a:rPr lang="en-US" sz="3600" dirty="0" smtClean="0"/>
              <a:t>700’s – No </a:t>
            </a:r>
            <a:r>
              <a:rPr lang="en-US" sz="3600" dirty="0"/>
              <a:t>J</a:t>
            </a:r>
            <a:r>
              <a:rPr lang="en-US" sz="3600" dirty="0" smtClean="0"/>
              <a:t>ews in Public Offices</a:t>
            </a:r>
          </a:p>
          <a:p>
            <a:pPr lvl="1"/>
            <a:r>
              <a:rPr lang="en-US" sz="3200" dirty="0" smtClean="0"/>
              <a:t>Jews can’t employ Christians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71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Jews and Christians in Europe after 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Jews outsiders in a Christian Europe dominated by Church</a:t>
            </a:r>
          </a:p>
          <a:p>
            <a:r>
              <a:rPr lang="en-US" dirty="0" smtClean="0"/>
              <a:t>Lived/worked among Christians</a:t>
            </a:r>
          </a:p>
          <a:p>
            <a:pPr lvl="1"/>
            <a:r>
              <a:rPr lang="en-US" dirty="0" smtClean="0"/>
              <a:t>St. Augustine</a:t>
            </a:r>
          </a:p>
          <a:p>
            <a:pPr lvl="2"/>
            <a:r>
              <a:rPr lang="en-US" dirty="0" smtClean="0"/>
              <a:t>Contempt for Jews</a:t>
            </a:r>
          </a:p>
          <a:p>
            <a:pPr lvl="2"/>
            <a:r>
              <a:rPr lang="en-US" dirty="0" smtClean="0"/>
              <a:t>Toleration for right to practice religion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Crusades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4724400" cy="4373563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11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Century</a:t>
            </a:r>
          </a:p>
          <a:p>
            <a:pPr lvl="1"/>
            <a:r>
              <a:rPr lang="en-US" sz="3200" dirty="0" smtClean="0"/>
              <a:t>Crusaders target Jews- Pope Urban II approves</a:t>
            </a:r>
          </a:p>
          <a:p>
            <a:pPr lvl="1"/>
            <a:r>
              <a:rPr lang="en-US" sz="3200" dirty="0" smtClean="0"/>
              <a:t>Political Power is linked to be Christian</a:t>
            </a:r>
          </a:p>
          <a:p>
            <a:pPr lvl="1"/>
            <a:r>
              <a:rPr lang="en-US" sz="3200" dirty="0" smtClean="0"/>
              <a:t>Anyone not Christian is the enemy</a:t>
            </a:r>
          </a:p>
          <a:p>
            <a:pPr lvl="1"/>
            <a:r>
              <a:rPr lang="en-US" sz="3200" dirty="0" smtClean="0"/>
              <a:t>Jews flee towards Eastern Europe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828800"/>
            <a:ext cx="38100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0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Libel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Myth -1144 CE</a:t>
            </a:r>
          </a:p>
          <a:p>
            <a:pPr lvl="1"/>
            <a:r>
              <a:rPr lang="en-US" sz="3200" dirty="0" smtClean="0"/>
              <a:t>Accused Jews - using blood of Christian (children) in religious celebrations</a:t>
            </a:r>
          </a:p>
          <a:p>
            <a:pPr lvl="1"/>
            <a:r>
              <a:rPr lang="en-US" sz="3200" dirty="0" smtClean="0"/>
              <a:t>Completely untrue- but rumor persists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612666"/>
            <a:ext cx="3316287" cy="175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88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1400’s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Jews forced out of many profession</a:t>
            </a:r>
          </a:p>
          <a:p>
            <a:pPr lvl="1"/>
            <a:r>
              <a:rPr lang="en-US" sz="3200" dirty="0" smtClean="0"/>
              <a:t>Exception banking</a:t>
            </a:r>
          </a:p>
          <a:p>
            <a:pPr lvl="2"/>
            <a:r>
              <a:rPr lang="en-US" sz="2800" dirty="0" smtClean="0"/>
              <a:t>Christians not allowed to charge interest</a:t>
            </a:r>
          </a:p>
          <a:p>
            <a:pPr lvl="2"/>
            <a:r>
              <a:rPr lang="en-US" sz="2800" dirty="0" smtClean="0"/>
              <a:t>Also against Jewish law</a:t>
            </a:r>
          </a:p>
          <a:p>
            <a:pPr lvl="3"/>
            <a:r>
              <a:rPr lang="en-US" sz="2400" dirty="0" smtClean="0"/>
              <a:t>Only profession left for them</a:t>
            </a:r>
          </a:p>
          <a:p>
            <a:pPr lvl="3"/>
            <a:r>
              <a:rPr lang="en-US" sz="2400" dirty="0" smtClean="0"/>
              <a:t>Stereotype- Jews are greedy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361" y="4038600"/>
            <a:ext cx="2162954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19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1700’s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Jews Forced into ghettos in many countries</a:t>
            </a:r>
          </a:p>
          <a:p>
            <a:pPr lvl="1"/>
            <a:r>
              <a:rPr lang="en-US" sz="2800" dirty="0" smtClean="0"/>
              <a:t>Gated- guarded by Christians</a:t>
            </a:r>
          </a:p>
          <a:p>
            <a:pPr lvl="1"/>
            <a:r>
              <a:rPr lang="en-US" sz="2800" dirty="0" smtClean="0"/>
              <a:t>Blame for the Plague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3352800"/>
            <a:ext cx="2209800" cy="32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9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Protocols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/>
              <a:t>Elders of Zion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057400"/>
          </a:xfrm>
        </p:spPr>
        <p:txBody>
          <a:bodyPr/>
          <a:lstStyle/>
          <a:p>
            <a:r>
              <a:rPr lang="en-US" dirty="0" smtClean="0"/>
              <a:t>Early 20</a:t>
            </a:r>
            <a:r>
              <a:rPr lang="en-US" baseline="30000" dirty="0" smtClean="0"/>
              <a:t>th</a:t>
            </a:r>
            <a:r>
              <a:rPr lang="en-US" dirty="0" smtClean="0"/>
              <a:t> Cent-Appears in Europe </a:t>
            </a:r>
          </a:p>
          <a:p>
            <a:pPr lvl="1"/>
            <a:r>
              <a:rPr lang="en-US" dirty="0" smtClean="0"/>
              <a:t>Allegedly proof of Jewish plot to take over the world</a:t>
            </a:r>
          </a:p>
          <a:p>
            <a:pPr lvl="1"/>
            <a:r>
              <a:rPr lang="en-US" dirty="0" smtClean="0"/>
              <a:t>Spread after WWI</a:t>
            </a:r>
          </a:p>
          <a:p>
            <a:pPr lvl="1"/>
            <a:r>
              <a:rPr lang="en-US" dirty="0" smtClean="0"/>
              <a:t>Backed in the US by people like Henry Ford</a:t>
            </a:r>
          </a:p>
          <a:p>
            <a:r>
              <a:rPr lang="en-US" dirty="0" smtClean="0"/>
              <a:t>Completely fake!!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3465715"/>
            <a:ext cx="3162300" cy="339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americanautomove.com/wp-content/uploads/2013/03/henry_for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94235"/>
            <a:ext cx="2286000" cy="291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53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protocols of the </a:t>
            </a:r>
            <a:br>
              <a:rPr lang="en-US" dirty="0" smtClean="0"/>
            </a:br>
            <a:r>
              <a:rPr lang="en-US" dirty="0" smtClean="0"/>
              <a:t>elders of </a:t>
            </a:r>
            <a:r>
              <a:rPr lang="en-US" dirty="0" err="1" smtClean="0"/>
              <a:t>zion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94" y="1752600"/>
            <a:ext cx="5292011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97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Century Social Darwinism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Races are not equal</a:t>
            </a:r>
          </a:p>
          <a:p>
            <a:r>
              <a:rPr lang="en-US" dirty="0" smtClean="0"/>
              <a:t>White race superior </a:t>
            </a:r>
          </a:p>
          <a:p>
            <a:r>
              <a:rPr lang="en-US" dirty="0" smtClean="0"/>
              <a:t>Eugenics – the “science of race”</a:t>
            </a:r>
          </a:p>
          <a:p>
            <a:pPr lvl="1"/>
            <a:r>
              <a:rPr lang="en-US" dirty="0" smtClean="0"/>
              <a:t>Ethnic/Racial Traits passed through genes</a:t>
            </a:r>
          </a:p>
          <a:p>
            <a:pPr lvl="1"/>
            <a:r>
              <a:rPr lang="en-US" dirty="0" smtClean="0"/>
              <a:t>Conversation doesn’t not keep Jewish “traits” from being passed down</a:t>
            </a:r>
          </a:p>
          <a:p>
            <a:pPr lvl="1"/>
            <a:r>
              <a:rPr lang="en-US" dirty="0" smtClean="0"/>
              <a:t>Jews- pollute/weaken the gene pool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2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teach the history of antisemitism in Europe?</a:t>
            </a:r>
          </a:p>
          <a:p>
            <a:pPr lvl="1"/>
            <a:r>
              <a:rPr lang="en-US" dirty="0" smtClean="0"/>
              <a:t>May not know what it is or means</a:t>
            </a:r>
          </a:p>
          <a:p>
            <a:pPr lvl="1"/>
            <a:r>
              <a:rPr lang="en-US" dirty="0" smtClean="0"/>
              <a:t>Gives historical context</a:t>
            </a:r>
          </a:p>
          <a:p>
            <a:pPr lvl="1"/>
            <a:r>
              <a:rPr lang="en-US" dirty="0" smtClean="0"/>
              <a:t>Helps students begin to understand Judaism </a:t>
            </a:r>
          </a:p>
          <a:p>
            <a:pPr lvl="1"/>
            <a:r>
              <a:rPr lang="en-US" dirty="0" smtClean="0"/>
              <a:t>Helps students begin to grasp culture that Nazi Fascism developed </a:t>
            </a:r>
          </a:p>
          <a:p>
            <a:pPr lvl="1"/>
            <a:r>
              <a:rPr lang="en-US" dirty="0" smtClean="0"/>
              <a:t>By knowing where prejudices come from, students can combat them</a:t>
            </a:r>
          </a:p>
          <a:p>
            <a:pPr lvl="2"/>
            <a:r>
              <a:rPr lang="en-US" dirty="0" smtClean="0"/>
              <a:t>As well as the end point of prejudices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century social </a:t>
            </a:r>
            <a:r>
              <a:rPr lang="en-US" dirty="0" err="1" smtClean="0"/>
              <a:t>darwinism</a:t>
            </a:r>
            <a:endParaRPr lang="en-US" dirty="0"/>
          </a:p>
        </p:txBody>
      </p:sp>
      <p:pic>
        <p:nvPicPr>
          <p:cNvPr id="4" name="Picture 2" descr="Faces and Races Illustration. Courtesy of Special Collections, Pickler Memorial Library, Truman State University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99478"/>
            <a:ext cx="2982498" cy="499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80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Jews were outsiders in a Christian Europe</a:t>
            </a:r>
          </a:p>
          <a:p>
            <a:r>
              <a:rPr lang="en-US" dirty="0" smtClean="0"/>
              <a:t>Target because they refused to conform 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 religious issue</a:t>
            </a:r>
          </a:p>
          <a:p>
            <a:pPr lvl="1"/>
            <a:r>
              <a:rPr lang="en-US" dirty="0" smtClean="0"/>
              <a:t>A challenge to the Political/Social Power of the Church</a:t>
            </a:r>
          </a:p>
          <a:p>
            <a:r>
              <a:rPr lang="en-US" dirty="0" smtClean="0"/>
              <a:t>Later- a racial issue</a:t>
            </a:r>
          </a:p>
          <a:p>
            <a:pPr lvl="1"/>
            <a:r>
              <a:rPr lang="en-US" dirty="0" smtClean="0"/>
              <a:t>Develop of Racial ideas (Social Darwinism)</a:t>
            </a:r>
          </a:p>
          <a:p>
            <a:pPr lvl="1"/>
            <a:r>
              <a:rPr lang="en-US" dirty="0" smtClean="0"/>
              <a:t>Old religious based stereotypes</a:t>
            </a:r>
          </a:p>
          <a:p>
            <a:pPr lvl="1"/>
            <a:r>
              <a:rPr lang="en-US" dirty="0" smtClean="0"/>
              <a:t>Racial traits unchangeable </a:t>
            </a:r>
          </a:p>
          <a:p>
            <a:endParaRPr lang="en-US" dirty="0" smtClean="0"/>
          </a:p>
          <a:p>
            <a:r>
              <a:rPr lang="en-US" dirty="0" smtClean="0"/>
              <a:t>THE PERFECT STORM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6400800" cy="4373563"/>
          </a:xfrm>
        </p:spPr>
        <p:txBody>
          <a:bodyPr/>
          <a:lstStyle/>
          <a:p>
            <a:r>
              <a:rPr lang="en-US" dirty="0" smtClean="0"/>
              <a:t>A Convenient Hatred: The History of </a:t>
            </a:r>
            <a:r>
              <a:rPr lang="en-US" dirty="0" err="1" smtClean="0"/>
              <a:t>Antisemitims</a:t>
            </a:r>
            <a:endParaRPr lang="en-US" dirty="0" smtClean="0"/>
          </a:p>
          <a:p>
            <a:pPr lvl="1"/>
            <a:r>
              <a:rPr lang="en-US" dirty="0" smtClean="0"/>
              <a:t>Facing History and Ourselves</a:t>
            </a:r>
          </a:p>
          <a:p>
            <a:r>
              <a:rPr lang="en-US" dirty="0" smtClean="0"/>
              <a:t>State of New Jersey Holocaust Curriculum</a:t>
            </a:r>
          </a:p>
          <a:p>
            <a:pPr lvl="1"/>
            <a:r>
              <a:rPr lang="en-US" dirty="0" smtClean="0">
                <a:hlinkClick r:id="rId3"/>
              </a:rPr>
              <a:t>http://www.state.nj.us/education/holocaust/curriculum/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Yad</a:t>
            </a:r>
            <a:r>
              <a:rPr lang="en-US" dirty="0" smtClean="0"/>
              <a:t> </a:t>
            </a:r>
            <a:r>
              <a:rPr lang="en-US" dirty="0" err="1" smtClean="0"/>
              <a:t>Vashem</a:t>
            </a:r>
            <a:endParaRPr lang="en-US" dirty="0" smtClean="0"/>
          </a:p>
          <a:p>
            <a:r>
              <a:rPr lang="en-US" dirty="0" smtClean="0"/>
              <a:t>USHMM Voices on Antisemitism Podcast</a:t>
            </a:r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www.ushmm.org</a:t>
            </a:r>
            <a:r>
              <a:rPr lang="en-US" dirty="0" smtClean="0"/>
              <a:t>/confront-antisemitism/antisemitism-podcast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1752600"/>
            <a:ext cx="1384300" cy="20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you begin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Talk to your administration</a:t>
            </a:r>
          </a:p>
          <a:p>
            <a:r>
              <a:rPr lang="en-US" dirty="0" smtClean="0"/>
              <a:t>Christian Church as a political unit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A brief History of Antisemitism in Europe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1486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Antisemitism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prejudice </a:t>
            </a:r>
            <a:r>
              <a:rPr lang="en-US" sz="3200" dirty="0"/>
              <a:t>against or hatred of </a:t>
            </a:r>
            <a:r>
              <a:rPr lang="en-US" sz="3200" dirty="0" smtClean="0"/>
              <a:t>Jews</a:t>
            </a:r>
          </a:p>
          <a:p>
            <a:r>
              <a:rPr lang="en-US" sz="3200" dirty="0" smtClean="0"/>
              <a:t>1870’s</a:t>
            </a:r>
          </a:p>
          <a:p>
            <a:pPr lvl="1"/>
            <a:r>
              <a:rPr lang="en-US" sz="2800" dirty="0" smtClean="0"/>
              <a:t>Hebrew – Semitic language </a:t>
            </a:r>
          </a:p>
          <a:p>
            <a:pPr lvl="2"/>
            <a:r>
              <a:rPr lang="en-US" sz="2600" dirty="0" smtClean="0"/>
              <a:t>Jews= “Semites” – but no such thing</a:t>
            </a:r>
          </a:p>
          <a:p>
            <a:r>
              <a:rPr lang="en-US" sz="3200" dirty="0" smtClean="0"/>
              <a:t>Traditionally- Religious based</a:t>
            </a:r>
          </a:p>
          <a:p>
            <a:r>
              <a:rPr lang="en-US" sz="3200" dirty="0" smtClean="0"/>
              <a:t>1870’s- “racial” antisemitism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105400"/>
            <a:ext cx="2765064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86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Jews 586 BCE-135 BCE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Monotheistic in a Polytheistic World </a:t>
            </a:r>
          </a:p>
          <a:p>
            <a:pPr lvl="1"/>
            <a:r>
              <a:rPr lang="en-US" dirty="0" smtClean="0"/>
              <a:t>Indivisible </a:t>
            </a:r>
          </a:p>
          <a:p>
            <a:r>
              <a:rPr lang="en-US" dirty="0" smtClean="0"/>
              <a:t>Conquered peoples</a:t>
            </a:r>
          </a:p>
          <a:p>
            <a:r>
              <a:rPr lang="en-US" dirty="0" smtClean="0"/>
              <a:t>Under the Persians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Jews Under the Roman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343400" cy="510540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Won’t worship Roman gods</a:t>
            </a:r>
          </a:p>
          <a:p>
            <a:r>
              <a:rPr lang="en-US" sz="3000" dirty="0" smtClean="0"/>
              <a:t>Kept cultural identify </a:t>
            </a:r>
          </a:p>
          <a:p>
            <a:pPr lvl="1"/>
            <a:r>
              <a:rPr lang="en-US" sz="2600" dirty="0" smtClean="0"/>
              <a:t>outsiders</a:t>
            </a:r>
          </a:p>
          <a:p>
            <a:pPr lvl="1"/>
            <a:r>
              <a:rPr lang="en-US" sz="2600" dirty="0" smtClean="0"/>
              <a:t>Fought Roman rule</a:t>
            </a:r>
          </a:p>
          <a:p>
            <a:r>
              <a:rPr lang="en-US" sz="3000" dirty="0" smtClean="0"/>
              <a:t>Removed from Palestine (modern day Israel)- 72 AD</a:t>
            </a:r>
          </a:p>
          <a:p>
            <a:pPr lvl="1"/>
            <a:r>
              <a:rPr lang="en-US" sz="2600" dirty="0" smtClean="0"/>
              <a:t>Europe and Russia (outside of Roman Empire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62200"/>
            <a:ext cx="4648200" cy="305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82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Jews and Jesus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Jesus =Jew</a:t>
            </a:r>
          </a:p>
          <a:p>
            <a:r>
              <a:rPr lang="en-US" dirty="0" smtClean="0"/>
              <a:t>Roman’s crucified Jesus</a:t>
            </a:r>
          </a:p>
          <a:p>
            <a:r>
              <a:rPr lang="en-US" dirty="0" smtClean="0"/>
              <a:t>Jesus’ followers= Jews</a:t>
            </a:r>
          </a:p>
          <a:p>
            <a:r>
              <a:rPr lang="en-US" dirty="0" smtClean="0"/>
              <a:t>Separation of Jews and Christians took generations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733800"/>
            <a:ext cx="3778250" cy="2858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Anti-</a:t>
            </a:r>
            <a:r>
              <a:rPr lang="en-US" dirty="0" err="1"/>
              <a:t>judism</a:t>
            </a:r>
            <a:r>
              <a:rPr lang="en-US" dirty="0"/>
              <a:t> in the Christian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Early Christian Church</a:t>
            </a:r>
          </a:p>
          <a:p>
            <a:pPr lvl="1"/>
            <a:r>
              <a:rPr lang="en-US" sz="3200" dirty="0" smtClean="0"/>
              <a:t>2 main issues w/ Jews:</a:t>
            </a:r>
          </a:p>
          <a:p>
            <a:pPr lvl="2"/>
            <a:r>
              <a:rPr lang="en-US" sz="2800" dirty="0" smtClean="0"/>
              <a:t>Refused to convert to Christianity</a:t>
            </a:r>
          </a:p>
          <a:p>
            <a:pPr lvl="2"/>
            <a:r>
              <a:rPr lang="en-US" sz="2800" dirty="0" smtClean="0"/>
              <a:t>Responsible for the death of Jesus</a:t>
            </a:r>
          </a:p>
          <a:p>
            <a:pPr lvl="3"/>
            <a:r>
              <a:rPr lang="en-US" sz="2600" dirty="0" smtClean="0"/>
              <a:t>Gospels</a:t>
            </a:r>
          </a:p>
          <a:p>
            <a:r>
              <a:rPr lang="en-US" sz="3600" dirty="0" smtClean="0"/>
              <a:t>Seen as different/outsiders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038600"/>
            <a:ext cx="1938337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96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1060</TotalTime>
  <Words>1086</Words>
  <Application>Microsoft Office PowerPoint</Application>
  <PresentationFormat>On-screen Show (4:3)</PresentationFormat>
  <Paragraphs>162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Apothecary</vt:lpstr>
      <vt:lpstr>Teaching the History of Antisemitism</vt:lpstr>
      <vt:lpstr>Rationale </vt:lpstr>
      <vt:lpstr>Before you begin</vt:lpstr>
      <vt:lpstr>A brief History of Antisemitism in Europe</vt:lpstr>
      <vt:lpstr>Antisemitism</vt:lpstr>
      <vt:lpstr>Jews 586 BCE-135 BCE</vt:lpstr>
      <vt:lpstr>Jews Under the Roman empire</vt:lpstr>
      <vt:lpstr>The Jews and Jesus</vt:lpstr>
      <vt:lpstr>Anti-judism in the Christian church</vt:lpstr>
      <vt:lpstr>Constantine 312 CE</vt:lpstr>
      <vt:lpstr>Anti Jewish Laws</vt:lpstr>
      <vt:lpstr>Jews and Christians in Europe after Rome</vt:lpstr>
      <vt:lpstr>Crusades</vt:lpstr>
      <vt:lpstr>Blood Libel</vt:lpstr>
      <vt:lpstr>1400’s</vt:lpstr>
      <vt:lpstr>1700’s</vt:lpstr>
      <vt:lpstr>The Protocols of  the Elders of Zion</vt:lpstr>
      <vt:lpstr>The protocols of the  elders of zion</vt:lpstr>
      <vt:lpstr>20th Century Social Darwinism</vt:lpstr>
      <vt:lpstr>20th century social darwinism</vt:lpstr>
      <vt:lpstr>Key Points</vt:lpstr>
      <vt:lpstr>Resources</vt:lpstr>
    </vt:vector>
  </TitlesOfParts>
  <Company>Mukilteo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brief History of Antisemitism in Europe</dc:title>
  <dc:creator>andersonbc</dc:creator>
  <cp:lastModifiedBy>Postmaster</cp:lastModifiedBy>
  <cp:revision>22</cp:revision>
  <cp:lastPrinted>2013-04-23T22:06:05Z</cp:lastPrinted>
  <dcterms:created xsi:type="dcterms:W3CDTF">2014-01-07T03:47:32Z</dcterms:created>
  <dcterms:modified xsi:type="dcterms:W3CDTF">2014-01-21T15:02:52Z</dcterms:modified>
</cp:coreProperties>
</file>